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2-1.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5"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6-1.png"/><Relationship Id="rId2"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5"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pic>
        <p:nvPicPr>
          <p:cNvPr id="4"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5" name="Text 2"/>
          <p:cNvSpPr/>
          <p:nvPr/>
        </p:nvSpPr>
        <p:spPr>
          <a:xfrm>
            <a:off x="6319599" y="1907024"/>
            <a:ext cx="7477601" cy="1666399"/>
          </a:xfrm>
          <a:prstGeom prst="rect">
            <a:avLst/>
          </a:prstGeom>
          <a:noFill/>
          <a:ln/>
        </p:spPr>
        <p:txBody>
          <a:bodyPr wrap="square" rtlCol="0" anchor="t"/>
          <a:lstStyle/>
          <a:p>
            <a:pPr indent="0" marL="0">
              <a:lnSpc>
                <a:spcPts val="6561"/>
              </a:lnSpc>
              <a:buNone/>
            </a:pPr>
            <a:r>
              <a:rPr lang="en-US" sz="5249" dirty="0">
                <a:solidFill>
                  <a:srgbClr val="60A9FF"/>
                </a:solidFill>
                <a:latin typeface="Roboto Slab" pitchFamily="34" charset="0"/>
                <a:ea typeface="Roboto Slab" pitchFamily="34" charset="-122"/>
                <a:cs typeface="Roboto Slab" pitchFamily="34" charset="-120"/>
              </a:rPr>
              <a:t>Climate Change and its Impact on Children</a:t>
            </a:r>
            <a:endParaRPr lang="en-US" sz="5249" dirty="0"/>
          </a:p>
        </p:txBody>
      </p:sp>
      <p:sp>
        <p:nvSpPr>
          <p:cNvPr id="6" name="Text 3"/>
          <p:cNvSpPr/>
          <p:nvPr/>
        </p:nvSpPr>
        <p:spPr>
          <a:xfrm>
            <a:off x="6319599" y="3906679"/>
            <a:ext cx="7477601" cy="1777008"/>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Killer childhood diseases are spreading more due to environmental degradation and climate change. Children are particularly vulnerable to these changes, suffering from increased air pollution, extreme heatwaves, and disrupted education. The mental health of children and adolescents is also affected by extreme heat.</a:t>
            </a:r>
            <a:endParaRPr lang="en-US" sz="1750" dirty="0"/>
          </a:p>
        </p:txBody>
      </p:sp>
      <p:sp>
        <p:nvSpPr>
          <p:cNvPr id="7" name="Shape 4"/>
          <p:cNvSpPr/>
          <p:nvPr/>
        </p:nvSpPr>
        <p:spPr>
          <a:xfrm>
            <a:off x="6319599" y="5950268"/>
            <a:ext cx="355402" cy="355402"/>
          </a:xfrm>
          <a:prstGeom prst="roundRect">
            <a:avLst>
              <a:gd name="adj" fmla="val 25726039"/>
            </a:avLst>
          </a:prstGeom>
          <a:solidFill>
            <a:srgbClr val="D08191"/>
          </a:solidFill>
          <a:ln w="7620">
            <a:solidFill>
              <a:srgbClr val="FFFFFF"/>
            </a:solidFill>
            <a:prstDash val="solid"/>
          </a:ln>
        </p:spPr>
      </p:sp>
      <p:sp>
        <p:nvSpPr>
          <p:cNvPr id="8" name="Text 5"/>
          <p:cNvSpPr/>
          <p:nvPr/>
        </p:nvSpPr>
        <p:spPr>
          <a:xfrm>
            <a:off x="6390561" y="5945148"/>
            <a:ext cx="213360" cy="365760"/>
          </a:xfrm>
          <a:prstGeom prst="rect">
            <a:avLst/>
          </a:prstGeom>
          <a:noFill/>
          <a:ln/>
        </p:spPr>
        <p:txBody>
          <a:bodyPr wrap="none" rtlCol="0" anchor="t"/>
          <a:lstStyle/>
          <a:p>
            <a:pPr algn="ctr" indent="0" marL="0">
              <a:lnSpc>
                <a:spcPts val="2880"/>
              </a:lnSpc>
              <a:buNone/>
            </a:pPr>
            <a:r>
              <a:rPr lang="en-US" sz="1152" dirty="0">
                <a:solidFill>
                  <a:srgbClr val="3C3838"/>
                </a:solidFill>
                <a:latin typeface="Roboto" pitchFamily="34" charset="0"/>
                <a:ea typeface="Roboto" pitchFamily="34" charset="-122"/>
                <a:cs typeface="Roboto" pitchFamily="34" charset="-120"/>
              </a:rPr>
              <a:t>SM</a:t>
            </a:r>
            <a:endParaRPr lang="en-US" sz="1152" dirty="0"/>
          </a:p>
        </p:txBody>
      </p:sp>
      <p:sp>
        <p:nvSpPr>
          <p:cNvPr id="9" name="Text 6"/>
          <p:cNvSpPr/>
          <p:nvPr/>
        </p:nvSpPr>
        <p:spPr>
          <a:xfrm>
            <a:off x="6786086" y="5933599"/>
            <a:ext cx="2743200" cy="388858"/>
          </a:xfrm>
          <a:prstGeom prst="rect">
            <a:avLst/>
          </a:prstGeom>
          <a:noFill/>
          <a:ln/>
        </p:spPr>
        <p:txBody>
          <a:bodyPr wrap="none" rtlCol="0" anchor="t"/>
          <a:lstStyle/>
          <a:p>
            <a:pPr algn="l" indent="0" marL="0">
              <a:lnSpc>
                <a:spcPts val="3062"/>
              </a:lnSpc>
              <a:buNone/>
            </a:pPr>
            <a:r>
              <a:rPr lang="en-US" sz="2187" b="1" dirty="0">
                <a:solidFill>
                  <a:srgbClr val="D6E5EF"/>
                </a:solidFill>
                <a:latin typeface="Roboto" pitchFamily="34" charset="0"/>
                <a:ea typeface="Roboto" pitchFamily="34" charset="-122"/>
                <a:cs typeface="Roboto" pitchFamily="34" charset="-120"/>
              </a:rPr>
              <a:t>by Sampad Mohapatra</a:t>
            </a:r>
            <a:endParaRPr lang="en-US" sz="2187" dirty="0"/>
          </a:p>
        </p:txBody>
      </p:sp>
      <p:pic>
        <p:nvPicPr>
          <p:cNvPr id="10"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sp>
        <p:nvSpPr>
          <p:cNvPr id="4" name="Text 2"/>
          <p:cNvSpPr/>
          <p:nvPr/>
        </p:nvSpPr>
        <p:spPr>
          <a:xfrm>
            <a:off x="2037993" y="1180862"/>
            <a:ext cx="10309860" cy="694373"/>
          </a:xfrm>
          <a:prstGeom prst="rect">
            <a:avLst/>
          </a:prstGeom>
          <a:noFill/>
          <a:ln/>
        </p:spPr>
        <p:txBody>
          <a:bodyPr wrap="none" rtlCol="0" anchor="t"/>
          <a:lstStyle/>
          <a:p>
            <a:pPr indent="0" marL="0">
              <a:lnSpc>
                <a:spcPts val="5468"/>
              </a:lnSpc>
              <a:buNone/>
            </a:pPr>
            <a:r>
              <a:rPr lang="en-US" sz="4374" dirty="0">
                <a:solidFill>
                  <a:srgbClr val="60A9FF"/>
                </a:solidFill>
                <a:latin typeface="Roboto Slab" pitchFamily="34" charset="0"/>
                <a:ea typeface="Roboto Slab" pitchFamily="34" charset="-122"/>
                <a:cs typeface="Roboto Slab" pitchFamily="34" charset="-120"/>
              </a:rPr>
              <a:t>The Impact of Air Pollution on Children</a:t>
            </a:r>
            <a:endParaRPr lang="en-US" sz="4374" dirty="0"/>
          </a:p>
        </p:txBody>
      </p:sp>
      <p:sp>
        <p:nvSpPr>
          <p:cNvPr id="5" name="Shape 3"/>
          <p:cNvSpPr/>
          <p:nvPr/>
        </p:nvSpPr>
        <p:spPr>
          <a:xfrm>
            <a:off x="2037993" y="2319576"/>
            <a:ext cx="5166122" cy="2079903"/>
          </a:xfrm>
          <a:prstGeom prst="roundRect">
            <a:avLst>
              <a:gd name="adj" fmla="val 6410"/>
            </a:avLst>
          </a:prstGeom>
          <a:solidFill>
            <a:srgbClr val="161B23"/>
          </a:solidFill>
          <a:ln/>
        </p:spPr>
      </p:sp>
      <p:sp>
        <p:nvSpPr>
          <p:cNvPr id="6" name="Text 4"/>
          <p:cNvSpPr/>
          <p:nvPr/>
        </p:nvSpPr>
        <p:spPr>
          <a:xfrm>
            <a:off x="2260163" y="2541746"/>
            <a:ext cx="352044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Vulnerable to Air Pollution</a:t>
            </a:r>
            <a:endParaRPr lang="en-US" sz="2187" dirty="0"/>
          </a:p>
        </p:txBody>
      </p:sp>
      <p:sp>
        <p:nvSpPr>
          <p:cNvPr id="7" name="Text 5"/>
          <p:cNvSpPr/>
          <p:nvPr/>
        </p:nvSpPr>
        <p:spPr>
          <a:xfrm>
            <a:off x="2260163" y="3111103"/>
            <a:ext cx="4721781" cy="1066205"/>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Children are more likely to suffer from air pollution than adults, with detrimental effects on their respiratory health.</a:t>
            </a:r>
            <a:endParaRPr lang="en-US" sz="1750" dirty="0"/>
          </a:p>
        </p:txBody>
      </p:sp>
      <p:sp>
        <p:nvSpPr>
          <p:cNvPr id="8" name="Shape 6"/>
          <p:cNvSpPr/>
          <p:nvPr/>
        </p:nvSpPr>
        <p:spPr>
          <a:xfrm>
            <a:off x="7426285" y="2319576"/>
            <a:ext cx="5166122" cy="2079903"/>
          </a:xfrm>
          <a:prstGeom prst="roundRect">
            <a:avLst>
              <a:gd name="adj" fmla="val 6410"/>
            </a:avLst>
          </a:prstGeom>
          <a:solidFill>
            <a:srgbClr val="161B23"/>
          </a:solidFill>
          <a:ln/>
        </p:spPr>
      </p:sp>
      <p:sp>
        <p:nvSpPr>
          <p:cNvPr id="9" name="Text 7"/>
          <p:cNvSpPr/>
          <p:nvPr/>
        </p:nvSpPr>
        <p:spPr>
          <a:xfrm>
            <a:off x="7648456" y="2541746"/>
            <a:ext cx="262128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Extreme Heatwaves</a:t>
            </a:r>
            <a:endParaRPr lang="en-US" sz="2187" dirty="0"/>
          </a:p>
        </p:txBody>
      </p:sp>
      <p:sp>
        <p:nvSpPr>
          <p:cNvPr id="10" name="Text 8"/>
          <p:cNvSpPr/>
          <p:nvPr/>
        </p:nvSpPr>
        <p:spPr>
          <a:xfrm>
            <a:off x="7648456" y="3111103"/>
            <a:ext cx="4721781" cy="1066205"/>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Infants and young children are less able to regulate their body temperature, making them more vulnerable during extreme heatwaves.</a:t>
            </a:r>
            <a:endParaRPr lang="en-US" sz="1750" dirty="0"/>
          </a:p>
        </p:txBody>
      </p:sp>
      <p:sp>
        <p:nvSpPr>
          <p:cNvPr id="11" name="Shape 9"/>
          <p:cNvSpPr/>
          <p:nvPr/>
        </p:nvSpPr>
        <p:spPr>
          <a:xfrm>
            <a:off x="2037993" y="4621649"/>
            <a:ext cx="5166122" cy="2427089"/>
          </a:xfrm>
          <a:prstGeom prst="roundRect">
            <a:avLst>
              <a:gd name="adj" fmla="val 5493"/>
            </a:avLst>
          </a:prstGeom>
          <a:solidFill>
            <a:srgbClr val="161B23"/>
          </a:solidFill>
          <a:ln/>
        </p:spPr>
      </p:sp>
      <p:sp>
        <p:nvSpPr>
          <p:cNvPr id="12" name="Text 10"/>
          <p:cNvSpPr/>
          <p:nvPr/>
        </p:nvSpPr>
        <p:spPr>
          <a:xfrm>
            <a:off x="2260163" y="4843820"/>
            <a:ext cx="4721781" cy="694373"/>
          </a:xfrm>
          <a:prstGeom prst="rect">
            <a:avLst/>
          </a:prstGeom>
          <a:noFill/>
          <a:ln/>
        </p:spPr>
        <p:txBody>
          <a:bodyPr wrap="squar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Rising Food Prices and Malnutrition</a:t>
            </a:r>
            <a:endParaRPr lang="en-US" sz="2187" dirty="0"/>
          </a:p>
        </p:txBody>
      </p:sp>
      <p:sp>
        <p:nvSpPr>
          <p:cNvPr id="13" name="Text 11"/>
          <p:cNvSpPr/>
          <p:nvPr/>
        </p:nvSpPr>
        <p:spPr>
          <a:xfrm>
            <a:off x="2260163" y="5760363"/>
            <a:ext cx="4721781" cy="1066205"/>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Child malnutrition is worsened by crop failures and rising food prices caused by climate change.</a:t>
            </a:r>
            <a:endParaRPr lang="en-US" sz="1750" dirty="0"/>
          </a:p>
        </p:txBody>
      </p:sp>
      <p:sp>
        <p:nvSpPr>
          <p:cNvPr id="14" name="Shape 12"/>
          <p:cNvSpPr/>
          <p:nvPr/>
        </p:nvSpPr>
        <p:spPr>
          <a:xfrm>
            <a:off x="7426285" y="4621649"/>
            <a:ext cx="5166122" cy="2427089"/>
          </a:xfrm>
          <a:prstGeom prst="roundRect">
            <a:avLst>
              <a:gd name="adj" fmla="val 5493"/>
            </a:avLst>
          </a:prstGeom>
          <a:solidFill>
            <a:srgbClr val="161B23"/>
          </a:solidFill>
          <a:ln/>
        </p:spPr>
      </p:sp>
      <p:sp>
        <p:nvSpPr>
          <p:cNvPr id="15" name="Text 13"/>
          <p:cNvSpPr/>
          <p:nvPr/>
        </p:nvSpPr>
        <p:spPr>
          <a:xfrm>
            <a:off x="7648456" y="4843820"/>
            <a:ext cx="267462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Disrupted Education</a:t>
            </a:r>
            <a:endParaRPr lang="en-US" sz="2187" dirty="0"/>
          </a:p>
        </p:txBody>
      </p:sp>
      <p:sp>
        <p:nvSpPr>
          <p:cNvPr id="16" name="Text 14"/>
          <p:cNvSpPr/>
          <p:nvPr/>
        </p:nvSpPr>
        <p:spPr>
          <a:xfrm>
            <a:off x="7648456" y="5413177"/>
            <a:ext cx="4721781" cy="1066205"/>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Forty million children have their education disrupted every year due to disasters exacerbated by climate change.</a:t>
            </a:r>
            <a:endParaRPr lang="en-US" sz="1750" dirty="0"/>
          </a:p>
        </p:txBody>
      </p:sp>
      <p:pic>
        <p:nvPicPr>
          <p:cNvPr id="17"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pic>
        <p:nvPicPr>
          <p:cNvPr id="4" name="Image 0" descr="preencoded.png">    </p:cNvPr>
          <p:cNvPicPr>
            <a:picLocks noChangeAspect="1"/>
          </p:cNvPicPr>
          <p:nvPr/>
        </p:nvPicPr>
        <p:blipFill>
          <a:blip r:embed="rId1"/>
          <a:stretch>
            <a:fillRect/>
          </a:stretch>
        </p:blipFill>
        <p:spPr>
          <a:xfrm>
            <a:off x="10972800" y="0"/>
            <a:ext cx="3657600" cy="8229600"/>
          </a:xfrm>
          <a:prstGeom prst="rect">
            <a:avLst/>
          </a:prstGeom>
        </p:spPr>
      </p:pic>
      <p:sp>
        <p:nvSpPr>
          <p:cNvPr id="5" name="Text 2"/>
          <p:cNvSpPr/>
          <p:nvPr/>
        </p:nvSpPr>
        <p:spPr>
          <a:xfrm>
            <a:off x="833199" y="736521"/>
            <a:ext cx="9306401" cy="1388745"/>
          </a:xfrm>
          <a:prstGeom prst="rect">
            <a:avLst/>
          </a:prstGeom>
          <a:noFill/>
          <a:ln/>
        </p:spPr>
        <p:txBody>
          <a:bodyPr wrap="square" rtlCol="0" anchor="t"/>
          <a:lstStyle/>
          <a:p>
            <a:pPr indent="0" marL="0">
              <a:lnSpc>
                <a:spcPts val="5468"/>
              </a:lnSpc>
              <a:buNone/>
            </a:pPr>
            <a:r>
              <a:rPr lang="en-US" sz="4374" dirty="0">
                <a:solidFill>
                  <a:srgbClr val="60A9FF"/>
                </a:solidFill>
                <a:latin typeface="Roboto Slab" pitchFamily="34" charset="0"/>
                <a:ea typeface="Roboto Slab" pitchFamily="34" charset="-122"/>
                <a:cs typeface="Roboto Slab" pitchFamily="34" charset="-120"/>
              </a:rPr>
              <a:t>The Mental Health Impact of Extreme Heat</a:t>
            </a:r>
            <a:endParaRPr lang="en-US" sz="4374" dirty="0"/>
          </a:p>
        </p:txBody>
      </p:sp>
      <p:sp>
        <p:nvSpPr>
          <p:cNvPr id="6" name="Shape 3"/>
          <p:cNvSpPr/>
          <p:nvPr/>
        </p:nvSpPr>
        <p:spPr>
          <a:xfrm>
            <a:off x="833199" y="2632115"/>
            <a:ext cx="499943" cy="499943"/>
          </a:xfrm>
          <a:prstGeom prst="roundRect">
            <a:avLst>
              <a:gd name="adj" fmla="val 26667"/>
            </a:avLst>
          </a:prstGeom>
          <a:solidFill>
            <a:srgbClr val="161B23"/>
          </a:solidFill>
          <a:ln/>
        </p:spPr>
      </p:sp>
      <p:sp>
        <p:nvSpPr>
          <p:cNvPr id="7" name="Text 4"/>
          <p:cNvSpPr/>
          <p:nvPr/>
        </p:nvSpPr>
        <p:spPr>
          <a:xfrm>
            <a:off x="1014532" y="2673787"/>
            <a:ext cx="137160" cy="416481"/>
          </a:xfrm>
          <a:prstGeom prst="rect">
            <a:avLst/>
          </a:prstGeom>
          <a:noFill/>
          <a:ln/>
        </p:spPr>
        <p:txBody>
          <a:bodyPr wrap="none" rtlCol="0" anchor="t"/>
          <a:lstStyle/>
          <a:p>
            <a:pPr algn="ctr" indent="0" marL="0">
              <a:lnSpc>
                <a:spcPts val="3281"/>
              </a:lnSpc>
              <a:buNone/>
            </a:pPr>
            <a:r>
              <a:rPr lang="en-US" sz="2624" dirty="0">
                <a:solidFill>
                  <a:srgbClr val="60A9FF"/>
                </a:solidFill>
                <a:latin typeface="Roboto Slab" pitchFamily="34" charset="0"/>
                <a:ea typeface="Roboto Slab" pitchFamily="34" charset="-122"/>
                <a:cs typeface="Roboto Slab" pitchFamily="34" charset="-120"/>
              </a:rPr>
              <a:t>1</a:t>
            </a:r>
            <a:endParaRPr lang="en-US" sz="2624" dirty="0"/>
          </a:p>
        </p:txBody>
      </p:sp>
      <p:sp>
        <p:nvSpPr>
          <p:cNvPr id="8" name="Text 5"/>
          <p:cNvSpPr/>
          <p:nvPr/>
        </p:nvSpPr>
        <p:spPr>
          <a:xfrm>
            <a:off x="1555313" y="2708434"/>
            <a:ext cx="317754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Mental Health Problems</a:t>
            </a:r>
            <a:endParaRPr lang="en-US" sz="2187" dirty="0"/>
          </a:p>
        </p:txBody>
      </p:sp>
      <p:sp>
        <p:nvSpPr>
          <p:cNvPr id="9" name="Text 6"/>
          <p:cNvSpPr/>
          <p:nvPr/>
        </p:nvSpPr>
        <p:spPr>
          <a:xfrm>
            <a:off x="1555313" y="3277791"/>
            <a:ext cx="8584287" cy="710803"/>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High temperatures are associated with an increase in mental health problems, including posttraumatic stress disorder and depression, in children and adolescents.</a:t>
            </a:r>
            <a:endParaRPr lang="en-US" sz="1750" dirty="0"/>
          </a:p>
        </p:txBody>
      </p:sp>
      <p:sp>
        <p:nvSpPr>
          <p:cNvPr id="10" name="Shape 7"/>
          <p:cNvSpPr/>
          <p:nvPr/>
        </p:nvSpPr>
        <p:spPr>
          <a:xfrm>
            <a:off x="833199" y="4384358"/>
            <a:ext cx="499943" cy="499943"/>
          </a:xfrm>
          <a:prstGeom prst="roundRect">
            <a:avLst>
              <a:gd name="adj" fmla="val 26667"/>
            </a:avLst>
          </a:prstGeom>
          <a:solidFill>
            <a:srgbClr val="161B23"/>
          </a:solidFill>
          <a:ln/>
        </p:spPr>
      </p:sp>
      <p:sp>
        <p:nvSpPr>
          <p:cNvPr id="11" name="Text 8"/>
          <p:cNvSpPr/>
          <p:nvPr/>
        </p:nvSpPr>
        <p:spPr>
          <a:xfrm>
            <a:off x="991672" y="4426029"/>
            <a:ext cx="182880" cy="416481"/>
          </a:xfrm>
          <a:prstGeom prst="rect">
            <a:avLst/>
          </a:prstGeom>
          <a:noFill/>
          <a:ln/>
        </p:spPr>
        <p:txBody>
          <a:bodyPr wrap="none" rtlCol="0" anchor="t"/>
          <a:lstStyle/>
          <a:p>
            <a:pPr algn="ctr" indent="0" marL="0">
              <a:lnSpc>
                <a:spcPts val="3281"/>
              </a:lnSpc>
              <a:buNone/>
            </a:pPr>
            <a:r>
              <a:rPr lang="en-US" sz="2624" dirty="0">
                <a:solidFill>
                  <a:srgbClr val="60A9FF"/>
                </a:solidFill>
                <a:latin typeface="Roboto Slab" pitchFamily="34" charset="0"/>
                <a:ea typeface="Roboto Slab" pitchFamily="34" charset="-122"/>
                <a:cs typeface="Roboto Slab" pitchFamily="34" charset="-120"/>
              </a:rPr>
              <a:t>2</a:t>
            </a:r>
            <a:endParaRPr lang="en-US" sz="2624" dirty="0"/>
          </a:p>
        </p:txBody>
      </p:sp>
      <p:sp>
        <p:nvSpPr>
          <p:cNvPr id="12" name="Text 9"/>
          <p:cNvSpPr/>
          <p:nvPr/>
        </p:nvSpPr>
        <p:spPr>
          <a:xfrm>
            <a:off x="1555313" y="4460677"/>
            <a:ext cx="281178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Psychological Impact</a:t>
            </a:r>
            <a:endParaRPr lang="en-US" sz="2187" dirty="0"/>
          </a:p>
        </p:txBody>
      </p:sp>
      <p:sp>
        <p:nvSpPr>
          <p:cNvPr id="13" name="Text 10"/>
          <p:cNvSpPr/>
          <p:nvPr/>
        </p:nvSpPr>
        <p:spPr>
          <a:xfrm>
            <a:off x="1555313" y="5030033"/>
            <a:ext cx="8584287" cy="710803"/>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Extreme heat can create distress and anxiety among children, impacting their overall well-being.</a:t>
            </a:r>
            <a:endParaRPr lang="en-US" sz="1750" dirty="0"/>
          </a:p>
        </p:txBody>
      </p:sp>
      <p:sp>
        <p:nvSpPr>
          <p:cNvPr id="14" name="Shape 11"/>
          <p:cNvSpPr/>
          <p:nvPr/>
        </p:nvSpPr>
        <p:spPr>
          <a:xfrm>
            <a:off x="833199" y="6136600"/>
            <a:ext cx="499943" cy="499943"/>
          </a:xfrm>
          <a:prstGeom prst="roundRect">
            <a:avLst>
              <a:gd name="adj" fmla="val 26667"/>
            </a:avLst>
          </a:prstGeom>
          <a:solidFill>
            <a:srgbClr val="161B23"/>
          </a:solidFill>
          <a:ln/>
        </p:spPr>
      </p:sp>
      <p:sp>
        <p:nvSpPr>
          <p:cNvPr id="15" name="Text 12"/>
          <p:cNvSpPr/>
          <p:nvPr/>
        </p:nvSpPr>
        <p:spPr>
          <a:xfrm>
            <a:off x="991672" y="6178272"/>
            <a:ext cx="182880" cy="416481"/>
          </a:xfrm>
          <a:prstGeom prst="rect">
            <a:avLst/>
          </a:prstGeom>
          <a:noFill/>
          <a:ln/>
        </p:spPr>
        <p:txBody>
          <a:bodyPr wrap="none" rtlCol="0" anchor="t"/>
          <a:lstStyle/>
          <a:p>
            <a:pPr algn="ctr" indent="0" marL="0">
              <a:lnSpc>
                <a:spcPts val="3281"/>
              </a:lnSpc>
              <a:buNone/>
            </a:pPr>
            <a:r>
              <a:rPr lang="en-US" sz="2624" dirty="0">
                <a:solidFill>
                  <a:srgbClr val="60A9FF"/>
                </a:solidFill>
                <a:latin typeface="Roboto Slab" pitchFamily="34" charset="0"/>
                <a:ea typeface="Roboto Slab" pitchFamily="34" charset="-122"/>
                <a:cs typeface="Roboto Slab" pitchFamily="34" charset="-120"/>
              </a:rPr>
              <a:t>3</a:t>
            </a:r>
            <a:endParaRPr lang="en-US" sz="2624" dirty="0"/>
          </a:p>
        </p:txBody>
      </p:sp>
      <p:sp>
        <p:nvSpPr>
          <p:cNvPr id="16" name="Text 13"/>
          <p:cNvSpPr/>
          <p:nvPr/>
        </p:nvSpPr>
        <p:spPr>
          <a:xfrm>
            <a:off x="1555313" y="6212919"/>
            <a:ext cx="333756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Long-term Consequences</a:t>
            </a:r>
            <a:endParaRPr lang="en-US" sz="2187" dirty="0"/>
          </a:p>
        </p:txBody>
      </p:sp>
      <p:sp>
        <p:nvSpPr>
          <p:cNvPr id="17" name="Text 14"/>
          <p:cNvSpPr/>
          <p:nvPr/>
        </p:nvSpPr>
        <p:spPr>
          <a:xfrm>
            <a:off x="1555313" y="6782276"/>
            <a:ext cx="8584287" cy="710803"/>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Prolonged exposure to extreme heat can have long-lasting effects on mental health, potentially affecting future generations.</a:t>
            </a:r>
            <a:endParaRPr lang="en-US" sz="1750" dirty="0"/>
          </a:p>
        </p:txBody>
      </p:sp>
      <p:pic>
        <p:nvPicPr>
          <p:cNvPr id="18"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sp>
        <p:nvSpPr>
          <p:cNvPr id="4" name="Text 2"/>
          <p:cNvSpPr/>
          <p:nvPr/>
        </p:nvSpPr>
        <p:spPr>
          <a:xfrm>
            <a:off x="2037993" y="1392555"/>
            <a:ext cx="9349740" cy="694373"/>
          </a:xfrm>
          <a:prstGeom prst="rect">
            <a:avLst/>
          </a:prstGeom>
          <a:noFill/>
          <a:ln/>
        </p:spPr>
        <p:txBody>
          <a:bodyPr wrap="none" rtlCol="0" anchor="t"/>
          <a:lstStyle/>
          <a:p>
            <a:pPr indent="0" marL="0">
              <a:lnSpc>
                <a:spcPts val="5468"/>
              </a:lnSpc>
              <a:buNone/>
            </a:pPr>
            <a:r>
              <a:rPr lang="en-US" sz="4374" dirty="0">
                <a:solidFill>
                  <a:srgbClr val="60A9FF"/>
                </a:solidFill>
                <a:latin typeface="Roboto Slab" pitchFamily="34" charset="0"/>
                <a:ea typeface="Roboto Slab" pitchFamily="34" charset="-122"/>
                <a:cs typeface="Roboto Slab" pitchFamily="34" charset="-120"/>
              </a:rPr>
              <a:t>Climate Change and Child Nutrition</a:t>
            </a:r>
            <a:endParaRPr lang="en-US" sz="4374" dirty="0"/>
          </a:p>
        </p:txBody>
      </p:sp>
      <p:pic>
        <p:nvPicPr>
          <p:cNvPr id="5" name="Image 0" descr="preencoded.png">    </p:cNvPr>
          <p:cNvPicPr>
            <a:picLocks noChangeAspect="1"/>
          </p:cNvPicPr>
          <p:nvPr/>
        </p:nvPicPr>
        <p:blipFill>
          <a:blip r:embed="rId1"/>
          <a:stretch>
            <a:fillRect/>
          </a:stretch>
        </p:blipFill>
        <p:spPr>
          <a:xfrm>
            <a:off x="2037993" y="2531269"/>
            <a:ext cx="3295888" cy="2036921"/>
          </a:xfrm>
          <a:prstGeom prst="rect">
            <a:avLst/>
          </a:prstGeom>
        </p:spPr>
      </p:pic>
      <p:sp>
        <p:nvSpPr>
          <p:cNvPr id="6" name="Text 3"/>
          <p:cNvSpPr/>
          <p:nvPr/>
        </p:nvSpPr>
        <p:spPr>
          <a:xfrm>
            <a:off x="2037993" y="4845844"/>
            <a:ext cx="2221944" cy="347186"/>
          </a:xfrm>
          <a:prstGeom prst="rect">
            <a:avLst/>
          </a:prstGeom>
          <a:noFill/>
          <a:ln/>
        </p:spPr>
        <p:txBody>
          <a:bodyPr wrap="none" rtlCol="0" anchor="t"/>
          <a:lstStyle/>
          <a:p>
            <a:pPr algn="l"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Food Insecurity</a:t>
            </a:r>
            <a:endParaRPr lang="en-US" sz="2187" dirty="0"/>
          </a:p>
        </p:txBody>
      </p:sp>
      <p:sp>
        <p:nvSpPr>
          <p:cNvPr id="7" name="Text 4"/>
          <p:cNvSpPr/>
          <p:nvPr/>
        </p:nvSpPr>
        <p:spPr>
          <a:xfrm>
            <a:off x="2037993" y="5415201"/>
            <a:ext cx="3295888" cy="1066205"/>
          </a:xfrm>
          <a:prstGeom prst="rect">
            <a:avLst/>
          </a:prstGeom>
          <a:noFill/>
          <a:ln/>
        </p:spPr>
        <p:txBody>
          <a:bodyPr wrap="square" rtlCol="0" anchor="t"/>
          <a:lstStyle/>
          <a:p>
            <a:pPr algn="l" indent="0" marL="0">
              <a:lnSpc>
                <a:spcPts val="2799"/>
              </a:lnSpc>
              <a:buNone/>
            </a:pPr>
            <a:r>
              <a:rPr lang="en-US" sz="1750" dirty="0">
                <a:solidFill>
                  <a:srgbClr val="D6E5EF"/>
                </a:solidFill>
                <a:latin typeface="Roboto" pitchFamily="34" charset="0"/>
                <a:ea typeface="Roboto" pitchFamily="34" charset="-122"/>
                <a:cs typeface="Roboto" pitchFamily="34" charset="-120"/>
              </a:rPr>
              <a:t>Crop failures and rising food prices, driven by climate change, worsen child malnutrition.</a:t>
            </a:r>
            <a:endParaRPr lang="en-US" sz="1750" dirty="0"/>
          </a:p>
        </p:txBody>
      </p:sp>
      <p:pic>
        <p:nvPicPr>
          <p:cNvPr id="8" name="Image 1" descr="preencoded.png">    </p:cNvPr>
          <p:cNvPicPr>
            <a:picLocks noChangeAspect="1"/>
          </p:cNvPicPr>
          <p:nvPr/>
        </p:nvPicPr>
        <p:blipFill>
          <a:blip r:embed="rId2"/>
          <a:stretch>
            <a:fillRect/>
          </a:stretch>
        </p:blipFill>
        <p:spPr>
          <a:xfrm>
            <a:off x="5667137" y="2531269"/>
            <a:ext cx="3296007" cy="2037040"/>
          </a:xfrm>
          <a:prstGeom prst="rect">
            <a:avLst/>
          </a:prstGeom>
        </p:spPr>
      </p:pic>
      <p:sp>
        <p:nvSpPr>
          <p:cNvPr id="9" name="Text 5"/>
          <p:cNvSpPr/>
          <p:nvPr/>
        </p:nvSpPr>
        <p:spPr>
          <a:xfrm>
            <a:off x="5667137" y="4845963"/>
            <a:ext cx="2400300" cy="347186"/>
          </a:xfrm>
          <a:prstGeom prst="rect">
            <a:avLst/>
          </a:prstGeom>
          <a:noFill/>
          <a:ln/>
        </p:spPr>
        <p:txBody>
          <a:bodyPr wrap="none" rtlCol="0" anchor="t"/>
          <a:lstStyle/>
          <a:p>
            <a:pPr algn="l"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Dehydration Risks</a:t>
            </a:r>
            <a:endParaRPr lang="en-US" sz="2187" dirty="0"/>
          </a:p>
        </p:txBody>
      </p:sp>
      <p:sp>
        <p:nvSpPr>
          <p:cNvPr id="10" name="Text 6"/>
          <p:cNvSpPr/>
          <p:nvPr/>
        </p:nvSpPr>
        <p:spPr>
          <a:xfrm>
            <a:off x="5667137" y="5415320"/>
            <a:ext cx="3296007" cy="1421606"/>
          </a:xfrm>
          <a:prstGeom prst="rect">
            <a:avLst/>
          </a:prstGeom>
          <a:noFill/>
          <a:ln/>
        </p:spPr>
        <p:txBody>
          <a:bodyPr wrap="square" rtlCol="0" anchor="t"/>
          <a:lstStyle/>
          <a:p>
            <a:pPr algn="l" indent="0" marL="0">
              <a:lnSpc>
                <a:spcPts val="2799"/>
              </a:lnSpc>
              <a:buNone/>
            </a:pPr>
            <a:r>
              <a:rPr lang="en-US" sz="1750" dirty="0">
                <a:solidFill>
                  <a:srgbClr val="D6E5EF"/>
                </a:solidFill>
                <a:latin typeface="Roboto" pitchFamily="34" charset="0"/>
                <a:ea typeface="Roboto" pitchFamily="34" charset="-122"/>
                <a:cs typeface="Roboto" pitchFamily="34" charset="-120"/>
              </a:rPr>
              <a:t>During extreme heatwaves, children are more prone to dehydration, leading to increased health risks.</a:t>
            </a:r>
            <a:endParaRPr lang="en-US" sz="1750" dirty="0"/>
          </a:p>
        </p:txBody>
      </p:sp>
      <p:pic>
        <p:nvPicPr>
          <p:cNvPr id="11" name="Image 2" descr="preencoded.png">    </p:cNvPr>
          <p:cNvPicPr>
            <a:picLocks noChangeAspect="1"/>
          </p:cNvPicPr>
          <p:nvPr/>
        </p:nvPicPr>
        <p:blipFill>
          <a:blip r:embed="rId3"/>
          <a:stretch>
            <a:fillRect/>
          </a:stretch>
        </p:blipFill>
        <p:spPr>
          <a:xfrm>
            <a:off x="9296400" y="2531269"/>
            <a:ext cx="3296007" cy="2037040"/>
          </a:xfrm>
          <a:prstGeom prst="rect">
            <a:avLst/>
          </a:prstGeom>
        </p:spPr>
      </p:pic>
      <p:sp>
        <p:nvSpPr>
          <p:cNvPr id="12" name="Text 7"/>
          <p:cNvSpPr/>
          <p:nvPr/>
        </p:nvSpPr>
        <p:spPr>
          <a:xfrm>
            <a:off x="9296400" y="4845963"/>
            <a:ext cx="2674620" cy="347186"/>
          </a:xfrm>
          <a:prstGeom prst="rect">
            <a:avLst/>
          </a:prstGeom>
          <a:noFill/>
          <a:ln/>
        </p:spPr>
        <p:txBody>
          <a:bodyPr wrap="none" rtlCol="0" anchor="t"/>
          <a:lstStyle/>
          <a:p>
            <a:pPr algn="l"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Disrupted Education</a:t>
            </a:r>
            <a:endParaRPr lang="en-US" sz="2187" dirty="0"/>
          </a:p>
        </p:txBody>
      </p:sp>
      <p:sp>
        <p:nvSpPr>
          <p:cNvPr id="13" name="Text 8"/>
          <p:cNvSpPr/>
          <p:nvPr/>
        </p:nvSpPr>
        <p:spPr>
          <a:xfrm>
            <a:off x="9296400" y="5415320"/>
            <a:ext cx="3296007" cy="1421606"/>
          </a:xfrm>
          <a:prstGeom prst="rect">
            <a:avLst/>
          </a:prstGeom>
          <a:noFill/>
          <a:ln/>
        </p:spPr>
        <p:txBody>
          <a:bodyPr wrap="square" rtlCol="0" anchor="t"/>
          <a:lstStyle/>
          <a:p>
            <a:pPr algn="l" indent="0" marL="0">
              <a:lnSpc>
                <a:spcPts val="2799"/>
              </a:lnSpc>
              <a:buNone/>
            </a:pPr>
            <a:r>
              <a:rPr lang="en-US" sz="1750" dirty="0">
                <a:solidFill>
                  <a:srgbClr val="D6E5EF"/>
                </a:solidFill>
                <a:latin typeface="Roboto" pitchFamily="34" charset="0"/>
                <a:ea typeface="Roboto" pitchFamily="34" charset="-122"/>
                <a:cs typeface="Roboto" pitchFamily="34" charset="-120"/>
              </a:rPr>
              <a:t>Climate change-related disasters disrupt the education of millions of children, aggravating child malnutrition.</a:t>
            </a:r>
            <a:endParaRPr lang="en-US" sz="1750" dirty="0"/>
          </a:p>
        </p:txBody>
      </p:sp>
      <p:pic>
        <p:nvPicPr>
          <p:cNvPr id="14" name="Image 3" descr="preencoded.png">
            <a:hlinkClick r:id="rId5" tooltip=""/>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pic>
        <p:nvPicPr>
          <p:cNvPr id="4" name="Image 0" descr="preencoded.png">    </p:cNvPr>
          <p:cNvPicPr>
            <a:picLocks noChangeAspect="1"/>
          </p:cNvPicPr>
          <p:nvPr/>
        </p:nvPicPr>
        <p:blipFill>
          <a:blip r:embed="rId1"/>
          <a:stretch>
            <a:fillRect/>
          </a:stretch>
        </p:blipFill>
        <p:spPr>
          <a:xfrm>
            <a:off x="0" y="0"/>
            <a:ext cx="14630400" cy="1987748"/>
          </a:xfrm>
          <a:prstGeom prst="rect">
            <a:avLst/>
          </a:prstGeom>
        </p:spPr>
      </p:pic>
      <p:sp>
        <p:nvSpPr>
          <p:cNvPr id="5" name="Text 2"/>
          <p:cNvSpPr/>
          <p:nvPr/>
        </p:nvSpPr>
        <p:spPr>
          <a:xfrm>
            <a:off x="3538299" y="2425303"/>
            <a:ext cx="7553801" cy="993696"/>
          </a:xfrm>
          <a:prstGeom prst="rect">
            <a:avLst/>
          </a:prstGeom>
          <a:noFill/>
          <a:ln/>
        </p:spPr>
        <p:txBody>
          <a:bodyPr wrap="square" rtlCol="0" anchor="t"/>
          <a:lstStyle/>
          <a:p>
            <a:pPr indent="0" marL="0">
              <a:lnSpc>
                <a:spcPts val="3913"/>
              </a:lnSpc>
              <a:buNone/>
            </a:pPr>
            <a:r>
              <a:rPr lang="en-US" sz="3130" dirty="0">
                <a:solidFill>
                  <a:srgbClr val="60A9FF"/>
                </a:solidFill>
                <a:latin typeface="Roboto Slab" pitchFamily="34" charset="0"/>
                <a:ea typeface="Roboto Slab" pitchFamily="34" charset="-122"/>
                <a:cs typeface="Roboto Slab" pitchFamily="34" charset="-120"/>
              </a:rPr>
              <a:t>Protecting Children in a Changing Climate</a:t>
            </a:r>
            <a:endParaRPr lang="en-US" sz="3130" dirty="0"/>
          </a:p>
        </p:txBody>
      </p:sp>
      <p:sp>
        <p:nvSpPr>
          <p:cNvPr id="6" name="Shape 3"/>
          <p:cNvSpPr/>
          <p:nvPr/>
        </p:nvSpPr>
        <p:spPr>
          <a:xfrm>
            <a:off x="3760946" y="3657481"/>
            <a:ext cx="31790" cy="4134445"/>
          </a:xfrm>
          <a:prstGeom prst="rect">
            <a:avLst/>
          </a:prstGeom>
          <a:solidFill>
            <a:srgbClr val="161B23"/>
          </a:solidFill>
          <a:ln/>
        </p:spPr>
      </p:sp>
      <p:sp>
        <p:nvSpPr>
          <p:cNvPr id="7" name="Shape 4"/>
          <p:cNvSpPr/>
          <p:nvPr/>
        </p:nvSpPr>
        <p:spPr>
          <a:xfrm>
            <a:off x="3955673" y="3944600"/>
            <a:ext cx="556498" cy="31790"/>
          </a:xfrm>
          <a:prstGeom prst="rect">
            <a:avLst/>
          </a:prstGeom>
          <a:solidFill>
            <a:srgbClr val="161B23"/>
          </a:solidFill>
          <a:ln/>
        </p:spPr>
      </p:sp>
      <p:sp>
        <p:nvSpPr>
          <p:cNvPr id="8" name="Shape 5"/>
          <p:cNvSpPr/>
          <p:nvPr/>
        </p:nvSpPr>
        <p:spPr>
          <a:xfrm>
            <a:off x="3597890" y="3781663"/>
            <a:ext cx="357783" cy="357783"/>
          </a:xfrm>
          <a:prstGeom prst="roundRect">
            <a:avLst>
              <a:gd name="adj" fmla="val 26669"/>
            </a:avLst>
          </a:prstGeom>
          <a:solidFill>
            <a:srgbClr val="161B23"/>
          </a:solidFill>
          <a:ln/>
        </p:spPr>
      </p:sp>
      <p:sp>
        <p:nvSpPr>
          <p:cNvPr id="9" name="Text 6"/>
          <p:cNvSpPr/>
          <p:nvPr/>
        </p:nvSpPr>
        <p:spPr>
          <a:xfrm>
            <a:off x="3727192" y="3811429"/>
            <a:ext cx="99060" cy="298252"/>
          </a:xfrm>
          <a:prstGeom prst="rect">
            <a:avLst/>
          </a:prstGeom>
          <a:noFill/>
          <a:ln/>
        </p:spPr>
        <p:txBody>
          <a:bodyPr wrap="none" rtlCol="0" anchor="t"/>
          <a:lstStyle/>
          <a:p>
            <a:pPr algn="ctr" indent="0" marL="0">
              <a:lnSpc>
                <a:spcPts val="2348"/>
              </a:lnSpc>
              <a:buNone/>
            </a:pPr>
            <a:r>
              <a:rPr lang="en-US" sz="1878" dirty="0">
                <a:solidFill>
                  <a:srgbClr val="60A9FF"/>
                </a:solidFill>
                <a:latin typeface="Roboto Slab" pitchFamily="34" charset="0"/>
                <a:ea typeface="Roboto Slab" pitchFamily="34" charset="-122"/>
                <a:cs typeface="Roboto Slab" pitchFamily="34" charset="-120"/>
              </a:rPr>
              <a:t>1</a:t>
            </a:r>
            <a:endParaRPr lang="en-US" sz="1878" dirty="0"/>
          </a:p>
        </p:txBody>
      </p:sp>
      <p:sp>
        <p:nvSpPr>
          <p:cNvPr id="10" name="Text 7"/>
          <p:cNvSpPr/>
          <p:nvPr/>
        </p:nvSpPr>
        <p:spPr>
          <a:xfrm>
            <a:off x="4651415" y="3816429"/>
            <a:ext cx="2948940" cy="248483"/>
          </a:xfrm>
          <a:prstGeom prst="rect">
            <a:avLst/>
          </a:prstGeom>
          <a:noFill/>
          <a:ln/>
        </p:spPr>
        <p:txBody>
          <a:bodyPr wrap="none" rtlCol="0" anchor="t"/>
          <a:lstStyle/>
          <a:p>
            <a:pPr algn="l" indent="0" marL="0">
              <a:lnSpc>
                <a:spcPts val="1957"/>
              </a:lnSpc>
              <a:buNone/>
            </a:pPr>
            <a:r>
              <a:rPr lang="en-US" sz="1565" dirty="0">
                <a:solidFill>
                  <a:srgbClr val="60A9FF"/>
                </a:solidFill>
                <a:latin typeface="Roboto Slab" pitchFamily="34" charset="0"/>
                <a:ea typeface="Roboto Slab" pitchFamily="34" charset="-122"/>
                <a:cs typeface="Roboto Slab" pitchFamily="34" charset="-120"/>
              </a:rPr>
              <a:t>Educate Parents and Caregivers</a:t>
            </a:r>
            <a:endParaRPr lang="en-US" sz="1565" dirty="0"/>
          </a:p>
        </p:txBody>
      </p:sp>
      <p:sp>
        <p:nvSpPr>
          <p:cNvPr id="11" name="Text 8"/>
          <p:cNvSpPr/>
          <p:nvPr/>
        </p:nvSpPr>
        <p:spPr>
          <a:xfrm>
            <a:off x="4651415" y="4223861"/>
            <a:ext cx="6440686" cy="508873"/>
          </a:xfrm>
          <a:prstGeom prst="rect">
            <a:avLst/>
          </a:prstGeom>
          <a:noFill/>
          <a:ln/>
        </p:spPr>
        <p:txBody>
          <a:bodyPr wrap="square" rtlCol="0" anchor="t"/>
          <a:lstStyle/>
          <a:p>
            <a:pPr algn="l" indent="0" marL="0">
              <a:lnSpc>
                <a:spcPts val="2004"/>
              </a:lnSpc>
              <a:buNone/>
            </a:pPr>
            <a:r>
              <a:rPr lang="en-US" sz="1252" dirty="0">
                <a:solidFill>
                  <a:srgbClr val="D6E5EF"/>
                </a:solidFill>
                <a:latin typeface="Roboto" pitchFamily="34" charset="0"/>
                <a:ea typeface="Roboto" pitchFamily="34" charset="-122"/>
                <a:cs typeface="Roboto" pitchFamily="34" charset="-120"/>
              </a:rPr>
              <a:t>Providing information and resources to parents and caregivers on protecting children's health during climate change is crucial.</a:t>
            </a:r>
            <a:endParaRPr lang="en-US" sz="1252" dirty="0"/>
          </a:p>
        </p:txBody>
      </p:sp>
      <p:sp>
        <p:nvSpPr>
          <p:cNvPr id="12" name="Shape 9"/>
          <p:cNvSpPr/>
          <p:nvPr/>
        </p:nvSpPr>
        <p:spPr>
          <a:xfrm>
            <a:off x="3955673" y="5375731"/>
            <a:ext cx="556498" cy="31790"/>
          </a:xfrm>
          <a:prstGeom prst="rect">
            <a:avLst/>
          </a:prstGeom>
          <a:solidFill>
            <a:srgbClr val="161B23"/>
          </a:solidFill>
          <a:ln/>
        </p:spPr>
      </p:sp>
      <p:sp>
        <p:nvSpPr>
          <p:cNvPr id="13" name="Shape 10"/>
          <p:cNvSpPr/>
          <p:nvPr/>
        </p:nvSpPr>
        <p:spPr>
          <a:xfrm>
            <a:off x="3597890" y="5212794"/>
            <a:ext cx="357783" cy="357783"/>
          </a:xfrm>
          <a:prstGeom prst="roundRect">
            <a:avLst>
              <a:gd name="adj" fmla="val 26669"/>
            </a:avLst>
          </a:prstGeom>
          <a:solidFill>
            <a:srgbClr val="161B23"/>
          </a:solidFill>
          <a:ln/>
        </p:spPr>
      </p:sp>
      <p:sp>
        <p:nvSpPr>
          <p:cNvPr id="14" name="Text 11"/>
          <p:cNvSpPr/>
          <p:nvPr/>
        </p:nvSpPr>
        <p:spPr>
          <a:xfrm>
            <a:off x="3711952" y="5242560"/>
            <a:ext cx="129540" cy="298252"/>
          </a:xfrm>
          <a:prstGeom prst="rect">
            <a:avLst/>
          </a:prstGeom>
          <a:noFill/>
          <a:ln/>
        </p:spPr>
        <p:txBody>
          <a:bodyPr wrap="none" rtlCol="0" anchor="t"/>
          <a:lstStyle/>
          <a:p>
            <a:pPr algn="ctr" indent="0" marL="0">
              <a:lnSpc>
                <a:spcPts val="2348"/>
              </a:lnSpc>
              <a:buNone/>
            </a:pPr>
            <a:r>
              <a:rPr lang="en-US" sz="1878" dirty="0">
                <a:solidFill>
                  <a:srgbClr val="60A9FF"/>
                </a:solidFill>
                <a:latin typeface="Roboto Slab" pitchFamily="34" charset="0"/>
                <a:ea typeface="Roboto Slab" pitchFamily="34" charset="-122"/>
                <a:cs typeface="Roboto Slab" pitchFamily="34" charset="-120"/>
              </a:rPr>
              <a:t>2</a:t>
            </a:r>
            <a:endParaRPr lang="en-US" sz="1878" dirty="0"/>
          </a:p>
        </p:txBody>
      </p:sp>
      <p:sp>
        <p:nvSpPr>
          <p:cNvPr id="15" name="Text 12"/>
          <p:cNvSpPr/>
          <p:nvPr/>
        </p:nvSpPr>
        <p:spPr>
          <a:xfrm>
            <a:off x="4651415" y="5247561"/>
            <a:ext cx="3794760" cy="248483"/>
          </a:xfrm>
          <a:prstGeom prst="rect">
            <a:avLst/>
          </a:prstGeom>
          <a:noFill/>
          <a:ln/>
        </p:spPr>
        <p:txBody>
          <a:bodyPr wrap="none" rtlCol="0" anchor="t"/>
          <a:lstStyle/>
          <a:p>
            <a:pPr algn="l" indent="0" marL="0">
              <a:lnSpc>
                <a:spcPts val="1957"/>
              </a:lnSpc>
              <a:buNone/>
            </a:pPr>
            <a:r>
              <a:rPr lang="en-US" sz="1565" dirty="0">
                <a:solidFill>
                  <a:srgbClr val="60A9FF"/>
                </a:solidFill>
                <a:latin typeface="Roboto Slab" pitchFamily="34" charset="0"/>
                <a:ea typeface="Roboto Slab" pitchFamily="34" charset="-122"/>
                <a:cs typeface="Roboto Slab" pitchFamily="34" charset="-120"/>
              </a:rPr>
              <a:t>Invest in Climate-Resilient Infrastructure</a:t>
            </a:r>
            <a:endParaRPr lang="en-US" sz="1565" dirty="0"/>
          </a:p>
        </p:txBody>
      </p:sp>
      <p:sp>
        <p:nvSpPr>
          <p:cNvPr id="16" name="Text 13"/>
          <p:cNvSpPr/>
          <p:nvPr/>
        </p:nvSpPr>
        <p:spPr>
          <a:xfrm>
            <a:off x="4651415" y="5654993"/>
            <a:ext cx="6440686" cy="508873"/>
          </a:xfrm>
          <a:prstGeom prst="rect">
            <a:avLst/>
          </a:prstGeom>
          <a:noFill/>
          <a:ln/>
        </p:spPr>
        <p:txBody>
          <a:bodyPr wrap="square" rtlCol="0" anchor="t"/>
          <a:lstStyle/>
          <a:p>
            <a:pPr algn="l" indent="0" marL="0">
              <a:lnSpc>
                <a:spcPts val="2004"/>
              </a:lnSpc>
              <a:buNone/>
            </a:pPr>
            <a:r>
              <a:rPr lang="en-US" sz="1252" dirty="0">
                <a:solidFill>
                  <a:srgbClr val="D6E5EF"/>
                </a:solidFill>
                <a:latin typeface="Roboto" pitchFamily="34" charset="0"/>
                <a:ea typeface="Roboto" pitchFamily="34" charset="-122"/>
                <a:cs typeface="Roboto" pitchFamily="34" charset="-120"/>
              </a:rPr>
              <a:t>Building climate-resilient infrastructure ensures that children have access to safe environments and essential services.</a:t>
            </a:r>
            <a:endParaRPr lang="en-US" sz="1252" dirty="0"/>
          </a:p>
        </p:txBody>
      </p:sp>
      <p:sp>
        <p:nvSpPr>
          <p:cNvPr id="17" name="Shape 14"/>
          <p:cNvSpPr/>
          <p:nvPr/>
        </p:nvSpPr>
        <p:spPr>
          <a:xfrm>
            <a:off x="3955673" y="6806863"/>
            <a:ext cx="556498" cy="31790"/>
          </a:xfrm>
          <a:prstGeom prst="rect">
            <a:avLst/>
          </a:prstGeom>
          <a:solidFill>
            <a:srgbClr val="161B23"/>
          </a:solidFill>
          <a:ln/>
        </p:spPr>
      </p:sp>
      <p:sp>
        <p:nvSpPr>
          <p:cNvPr id="18" name="Shape 15"/>
          <p:cNvSpPr/>
          <p:nvPr/>
        </p:nvSpPr>
        <p:spPr>
          <a:xfrm>
            <a:off x="3597890" y="6643926"/>
            <a:ext cx="357783" cy="357783"/>
          </a:xfrm>
          <a:prstGeom prst="roundRect">
            <a:avLst>
              <a:gd name="adj" fmla="val 26669"/>
            </a:avLst>
          </a:prstGeom>
          <a:solidFill>
            <a:srgbClr val="161B23"/>
          </a:solidFill>
          <a:ln/>
        </p:spPr>
      </p:sp>
      <p:sp>
        <p:nvSpPr>
          <p:cNvPr id="19" name="Text 16"/>
          <p:cNvSpPr/>
          <p:nvPr/>
        </p:nvSpPr>
        <p:spPr>
          <a:xfrm>
            <a:off x="3711952" y="6673691"/>
            <a:ext cx="129540" cy="298252"/>
          </a:xfrm>
          <a:prstGeom prst="rect">
            <a:avLst/>
          </a:prstGeom>
          <a:noFill/>
          <a:ln/>
        </p:spPr>
        <p:txBody>
          <a:bodyPr wrap="none" rtlCol="0" anchor="t"/>
          <a:lstStyle/>
          <a:p>
            <a:pPr algn="ctr" indent="0" marL="0">
              <a:lnSpc>
                <a:spcPts val="2348"/>
              </a:lnSpc>
              <a:buNone/>
            </a:pPr>
            <a:r>
              <a:rPr lang="en-US" sz="1878" dirty="0">
                <a:solidFill>
                  <a:srgbClr val="60A9FF"/>
                </a:solidFill>
                <a:latin typeface="Roboto Slab" pitchFamily="34" charset="0"/>
                <a:ea typeface="Roboto Slab" pitchFamily="34" charset="-122"/>
                <a:cs typeface="Roboto Slab" pitchFamily="34" charset="-120"/>
              </a:rPr>
              <a:t>3</a:t>
            </a:r>
            <a:endParaRPr lang="en-US" sz="1878" dirty="0"/>
          </a:p>
        </p:txBody>
      </p:sp>
      <p:sp>
        <p:nvSpPr>
          <p:cNvPr id="20" name="Text 17"/>
          <p:cNvSpPr/>
          <p:nvPr/>
        </p:nvSpPr>
        <p:spPr>
          <a:xfrm>
            <a:off x="4651415" y="6678692"/>
            <a:ext cx="2644140" cy="248483"/>
          </a:xfrm>
          <a:prstGeom prst="rect">
            <a:avLst/>
          </a:prstGeom>
          <a:noFill/>
          <a:ln/>
        </p:spPr>
        <p:txBody>
          <a:bodyPr wrap="none" rtlCol="0" anchor="t"/>
          <a:lstStyle/>
          <a:p>
            <a:pPr algn="l" indent="0" marL="0">
              <a:lnSpc>
                <a:spcPts val="1957"/>
              </a:lnSpc>
              <a:buNone/>
            </a:pPr>
            <a:r>
              <a:rPr lang="en-US" sz="1565" dirty="0">
                <a:solidFill>
                  <a:srgbClr val="60A9FF"/>
                </a:solidFill>
                <a:latin typeface="Roboto Slab" pitchFamily="34" charset="0"/>
                <a:ea typeface="Roboto Slab" pitchFamily="34" charset="-122"/>
                <a:cs typeface="Roboto Slab" pitchFamily="34" charset="-120"/>
              </a:rPr>
              <a:t>Advocate for Policy Changes</a:t>
            </a:r>
            <a:endParaRPr lang="en-US" sz="1565" dirty="0"/>
          </a:p>
        </p:txBody>
      </p:sp>
      <p:sp>
        <p:nvSpPr>
          <p:cNvPr id="21" name="Text 18"/>
          <p:cNvSpPr/>
          <p:nvPr/>
        </p:nvSpPr>
        <p:spPr>
          <a:xfrm>
            <a:off x="4651415" y="7086124"/>
            <a:ext cx="6440686" cy="508873"/>
          </a:xfrm>
          <a:prstGeom prst="rect">
            <a:avLst/>
          </a:prstGeom>
          <a:noFill/>
          <a:ln/>
        </p:spPr>
        <p:txBody>
          <a:bodyPr wrap="square" rtlCol="0" anchor="t"/>
          <a:lstStyle/>
          <a:p>
            <a:pPr algn="l" indent="0" marL="0">
              <a:lnSpc>
                <a:spcPts val="2004"/>
              </a:lnSpc>
              <a:buNone/>
            </a:pPr>
            <a:r>
              <a:rPr lang="en-US" sz="1252" dirty="0">
                <a:solidFill>
                  <a:srgbClr val="D6E5EF"/>
                </a:solidFill>
                <a:latin typeface="Roboto" pitchFamily="34" charset="0"/>
                <a:ea typeface="Roboto" pitchFamily="34" charset="-122"/>
                <a:cs typeface="Roboto" pitchFamily="34" charset="-120"/>
              </a:rPr>
              <a:t>Advocating for policies that address the root causes of climate change can help protect children from its detrimental impacts.</a:t>
            </a:r>
            <a:endParaRPr lang="en-US" sz="1252" dirty="0"/>
          </a:p>
        </p:txBody>
      </p:sp>
      <p:pic>
        <p:nvPicPr>
          <p:cNvPr id="22"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pic>
        <p:nvPicPr>
          <p:cNvPr id="4" name="Image 0" descr="preencoded.png">    </p:cNvPr>
          <p:cNvPicPr>
            <a:picLocks noChangeAspect="1"/>
          </p:cNvPicPr>
          <p:nvPr/>
        </p:nvPicPr>
        <p:blipFill>
          <a:blip r:embed="rId1"/>
          <a:stretch>
            <a:fillRect/>
          </a:stretch>
        </p:blipFill>
        <p:spPr>
          <a:xfrm>
            <a:off x="0" y="0"/>
            <a:ext cx="3657600" cy="8229600"/>
          </a:xfrm>
          <a:prstGeom prst="rect">
            <a:avLst/>
          </a:prstGeom>
        </p:spPr>
      </p:pic>
      <p:sp>
        <p:nvSpPr>
          <p:cNvPr id="5" name="Text 2"/>
          <p:cNvSpPr/>
          <p:nvPr/>
        </p:nvSpPr>
        <p:spPr>
          <a:xfrm>
            <a:off x="4490799" y="1083707"/>
            <a:ext cx="8145780" cy="694373"/>
          </a:xfrm>
          <a:prstGeom prst="rect">
            <a:avLst/>
          </a:prstGeom>
          <a:noFill/>
          <a:ln/>
        </p:spPr>
        <p:txBody>
          <a:bodyPr wrap="none" rtlCol="0" anchor="t"/>
          <a:lstStyle/>
          <a:p>
            <a:pPr indent="0" marL="0">
              <a:lnSpc>
                <a:spcPts val="5468"/>
              </a:lnSpc>
              <a:buNone/>
            </a:pPr>
            <a:r>
              <a:rPr lang="en-US" sz="4374" dirty="0">
                <a:solidFill>
                  <a:srgbClr val="60A9FF"/>
                </a:solidFill>
                <a:latin typeface="Roboto Slab" pitchFamily="34" charset="0"/>
                <a:ea typeface="Roboto Slab" pitchFamily="34" charset="-122"/>
                <a:cs typeface="Roboto Slab" pitchFamily="34" charset="-120"/>
              </a:rPr>
              <a:t>Building Resilience in Children</a:t>
            </a:r>
            <a:endParaRPr lang="en-US" sz="4374" dirty="0"/>
          </a:p>
        </p:txBody>
      </p:sp>
      <p:sp>
        <p:nvSpPr>
          <p:cNvPr id="6" name="Shape 3"/>
          <p:cNvSpPr/>
          <p:nvPr/>
        </p:nvSpPr>
        <p:spPr>
          <a:xfrm>
            <a:off x="4490799" y="2284928"/>
            <a:ext cx="499943" cy="499943"/>
          </a:xfrm>
          <a:prstGeom prst="roundRect">
            <a:avLst>
              <a:gd name="adj" fmla="val 26667"/>
            </a:avLst>
          </a:prstGeom>
          <a:solidFill>
            <a:srgbClr val="161B23"/>
          </a:solidFill>
          <a:ln/>
        </p:spPr>
      </p:sp>
      <p:sp>
        <p:nvSpPr>
          <p:cNvPr id="7" name="Text 4"/>
          <p:cNvSpPr/>
          <p:nvPr/>
        </p:nvSpPr>
        <p:spPr>
          <a:xfrm>
            <a:off x="4672132" y="2326600"/>
            <a:ext cx="137160" cy="416481"/>
          </a:xfrm>
          <a:prstGeom prst="rect">
            <a:avLst/>
          </a:prstGeom>
          <a:noFill/>
          <a:ln/>
        </p:spPr>
        <p:txBody>
          <a:bodyPr wrap="none" rtlCol="0" anchor="t"/>
          <a:lstStyle/>
          <a:p>
            <a:pPr algn="ctr" indent="0" marL="0">
              <a:lnSpc>
                <a:spcPts val="3281"/>
              </a:lnSpc>
              <a:buNone/>
            </a:pPr>
            <a:r>
              <a:rPr lang="en-US" sz="2624" dirty="0">
                <a:solidFill>
                  <a:srgbClr val="60A9FF"/>
                </a:solidFill>
                <a:latin typeface="Roboto Slab" pitchFamily="34" charset="0"/>
                <a:ea typeface="Roboto Slab" pitchFamily="34" charset="-122"/>
                <a:cs typeface="Roboto Slab" pitchFamily="34" charset="-120"/>
              </a:rPr>
              <a:t>1</a:t>
            </a:r>
            <a:endParaRPr lang="en-US" sz="2624" dirty="0"/>
          </a:p>
        </p:txBody>
      </p:sp>
      <p:sp>
        <p:nvSpPr>
          <p:cNvPr id="8" name="Text 5"/>
          <p:cNvSpPr/>
          <p:nvPr/>
        </p:nvSpPr>
        <p:spPr>
          <a:xfrm>
            <a:off x="5212913" y="2361248"/>
            <a:ext cx="333756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Promote Climate Literacy</a:t>
            </a:r>
            <a:endParaRPr lang="en-US" sz="2187" dirty="0"/>
          </a:p>
        </p:txBody>
      </p:sp>
      <p:sp>
        <p:nvSpPr>
          <p:cNvPr id="9" name="Text 6"/>
          <p:cNvSpPr/>
          <p:nvPr/>
        </p:nvSpPr>
        <p:spPr>
          <a:xfrm>
            <a:off x="5212913" y="2930604"/>
            <a:ext cx="8584287" cy="710803"/>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Educating children about climate change and its impacts empowers them to be agents of change in their communities.</a:t>
            </a:r>
            <a:endParaRPr lang="en-US" sz="1750" dirty="0"/>
          </a:p>
        </p:txBody>
      </p:sp>
      <p:sp>
        <p:nvSpPr>
          <p:cNvPr id="10" name="Shape 7"/>
          <p:cNvSpPr/>
          <p:nvPr/>
        </p:nvSpPr>
        <p:spPr>
          <a:xfrm>
            <a:off x="4490799" y="4037171"/>
            <a:ext cx="499943" cy="499943"/>
          </a:xfrm>
          <a:prstGeom prst="roundRect">
            <a:avLst>
              <a:gd name="adj" fmla="val 26667"/>
            </a:avLst>
          </a:prstGeom>
          <a:solidFill>
            <a:srgbClr val="161B23"/>
          </a:solidFill>
          <a:ln/>
        </p:spPr>
      </p:sp>
      <p:sp>
        <p:nvSpPr>
          <p:cNvPr id="11" name="Text 8"/>
          <p:cNvSpPr/>
          <p:nvPr/>
        </p:nvSpPr>
        <p:spPr>
          <a:xfrm>
            <a:off x="4649272" y="4078843"/>
            <a:ext cx="182880" cy="416481"/>
          </a:xfrm>
          <a:prstGeom prst="rect">
            <a:avLst/>
          </a:prstGeom>
          <a:noFill/>
          <a:ln/>
        </p:spPr>
        <p:txBody>
          <a:bodyPr wrap="none" rtlCol="0" anchor="t"/>
          <a:lstStyle/>
          <a:p>
            <a:pPr algn="ctr" indent="0" marL="0">
              <a:lnSpc>
                <a:spcPts val="3281"/>
              </a:lnSpc>
              <a:buNone/>
            </a:pPr>
            <a:r>
              <a:rPr lang="en-US" sz="2624" dirty="0">
                <a:solidFill>
                  <a:srgbClr val="60A9FF"/>
                </a:solidFill>
                <a:latin typeface="Roboto Slab" pitchFamily="34" charset="0"/>
                <a:ea typeface="Roboto Slab" pitchFamily="34" charset="-122"/>
                <a:cs typeface="Roboto Slab" pitchFamily="34" charset="-120"/>
              </a:rPr>
              <a:t>2</a:t>
            </a:r>
            <a:endParaRPr lang="en-US" sz="2624" dirty="0"/>
          </a:p>
        </p:txBody>
      </p:sp>
      <p:sp>
        <p:nvSpPr>
          <p:cNvPr id="12" name="Text 9"/>
          <p:cNvSpPr/>
          <p:nvPr/>
        </p:nvSpPr>
        <p:spPr>
          <a:xfrm>
            <a:off x="5212913" y="4113490"/>
            <a:ext cx="390906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Encourage Sustainable Habits</a:t>
            </a:r>
            <a:endParaRPr lang="en-US" sz="2187" dirty="0"/>
          </a:p>
        </p:txBody>
      </p:sp>
      <p:sp>
        <p:nvSpPr>
          <p:cNvPr id="13" name="Text 10"/>
          <p:cNvSpPr/>
          <p:nvPr/>
        </p:nvSpPr>
        <p:spPr>
          <a:xfrm>
            <a:off x="5212913" y="4682847"/>
            <a:ext cx="8584287" cy="710803"/>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Teaching children eco-friendly practices, such as recycling and conserving energy, instills lifelong sustainable habits.</a:t>
            </a:r>
            <a:endParaRPr lang="en-US" sz="1750" dirty="0"/>
          </a:p>
        </p:txBody>
      </p:sp>
      <p:sp>
        <p:nvSpPr>
          <p:cNvPr id="14" name="Shape 11"/>
          <p:cNvSpPr/>
          <p:nvPr/>
        </p:nvSpPr>
        <p:spPr>
          <a:xfrm>
            <a:off x="4490799" y="5789414"/>
            <a:ext cx="499943" cy="499943"/>
          </a:xfrm>
          <a:prstGeom prst="roundRect">
            <a:avLst>
              <a:gd name="adj" fmla="val 26667"/>
            </a:avLst>
          </a:prstGeom>
          <a:solidFill>
            <a:srgbClr val="161B23"/>
          </a:solidFill>
          <a:ln/>
        </p:spPr>
      </p:sp>
      <p:sp>
        <p:nvSpPr>
          <p:cNvPr id="15" name="Text 12"/>
          <p:cNvSpPr/>
          <p:nvPr/>
        </p:nvSpPr>
        <p:spPr>
          <a:xfrm>
            <a:off x="4649272" y="5831086"/>
            <a:ext cx="182880" cy="416481"/>
          </a:xfrm>
          <a:prstGeom prst="rect">
            <a:avLst/>
          </a:prstGeom>
          <a:noFill/>
          <a:ln/>
        </p:spPr>
        <p:txBody>
          <a:bodyPr wrap="none" rtlCol="0" anchor="t"/>
          <a:lstStyle/>
          <a:p>
            <a:pPr algn="ctr" indent="0" marL="0">
              <a:lnSpc>
                <a:spcPts val="3281"/>
              </a:lnSpc>
              <a:buNone/>
            </a:pPr>
            <a:r>
              <a:rPr lang="en-US" sz="2624" dirty="0">
                <a:solidFill>
                  <a:srgbClr val="60A9FF"/>
                </a:solidFill>
                <a:latin typeface="Roboto Slab" pitchFamily="34" charset="0"/>
                <a:ea typeface="Roboto Slab" pitchFamily="34" charset="-122"/>
                <a:cs typeface="Roboto Slab" pitchFamily="34" charset="-120"/>
              </a:rPr>
              <a:t>3</a:t>
            </a:r>
            <a:endParaRPr lang="en-US" sz="2624" dirty="0"/>
          </a:p>
        </p:txBody>
      </p:sp>
      <p:sp>
        <p:nvSpPr>
          <p:cNvPr id="16" name="Text 13"/>
          <p:cNvSpPr/>
          <p:nvPr/>
        </p:nvSpPr>
        <p:spPr>
          <a:xfrm>
            <a:off x="5212913" y="5865733"/>
            <a:ext cx="2232660" cy="347186"/>
          </a:xfrm>
          <a:prstGeom prst="rect">
            <a:avLst/>
          </a:prstGeom>
          <a:noFill/>
          <a:ln/>
        </p:spPr>
        <p:txBody>
          <a:bodyPr wrap="none" rtlCol="0" anchor="t"/>
          <a:lstStyle/>
          <a:p>
            <a:pPr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Foster Resilience</a:t>
            </a:r>
            <a:endParaRPr lang="en-US" sz="2187" dirty="0"/>
          </a:p>
        </p:txBody>
      </p:sp>
      <p:sp>
        <p:nvSpPr>
          <p:cNvPr id="17" name="Text 14"/>
          <p:cNvSpPr/>
          <p:nvPr/>
        </p:nvSpPr>
        <p:spPr>
          <a:xfrm>
            <a:off x="5212913" y="6435090"/>
            <a:ext cx="8584287" cy="710803"/>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Building emotional resilience in children equips them to cope with the challenges posed by climate change.</a:t>
            </a:r>
            <a:endParaRPr lang="en-US" sz="1750" dirty="0"/>
          </a:p>
        </p:txBody>
      </p:sp>
      <p:pic>
        <p:nvPicPr>
          <p:cNvPr id="18"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sp>
        <p:nvSpPr>
          <p:cNvPr id="4" name="Text 2"/>
          <p:cNvSpPr/>
          <p:nvPr/>
        </p:nvSpPr>
        <p:spPr>
          <a:xfrm>
            <a:off x="2037993" y="871776"/>
            <a:ext cx="10554414" cy="1388745"/>
          </a:xfrm>
          <a:prstGeom prst="rect">
            <a:avLst/>
          </a:prstGeom>
          <a:noFill/>
          <a:ln/>
        </p:spPr>
        <p:txBody>
          <a:bodyPr wrap="square" rtlCol="0" anchor="t"/>
          <a:lstStyle/>
          <a:p>
            <a:pPr indent="0" marL="0">
              <a:lnSpc>
                <a:spcPts val="5468"/>
              </a:lnSpc>
              <a:buNone/>
            </a:pPr>
            <a:r>
              <a:rPr lang="en-US" sz="4374" dirty="0">
                <a:solidFill>
                  <a:srgbClr val="60A9FF"/>
                </a:solidFill>
                <a:latin typeface="Roboto Slab" pitchFamily="34" charset="0"/>
                <a:ea typeface="Roboto Slab" pitchFamily="34" charset="-122"/>
                <a:cs typeface="Roboto Slab" pitchFamily="34" charset="-120"/>
              </a:rPr>
              <a:t>Global Collaboration for Children's Future</a:t>
            </a:r>
            <a:endParaRPr lang="en-US" sz="4374" dirty="0"/>
          </a:p>
        </p:txBody>
      </p:sp>
      <p:pic>
        <p:nvPicPr>
          <p:cNvPr id="5" name="Image 0" descr="preencoded.png">    </p:cNvPr>
          <p:cNvPicPr>
            <a:picLocks noChangeAspect="1"/>
          </p:cNvPicPr>
          <p:nvPr/>
        </p:nvPicPr>
        <p:blipFill>
          <a:blip r:embed="rId1"/>
          <a:stretch>
            <a:fillRect/>
          </a:stretch>
        </p:blipFill>
        <p:spPr>
          <a:xfrm>
            <a:off x="2037993" y="2704862"/>
            <a:ext cx="3295888" cy="2036921"/>
          </a:xfrm>
          <a:prstGeom prst="rect">
            <a:avLst/>
          </a:prstGeom>
        </p:spPr>
      </p:pic>
      <p:sp>
        <p:nvSpPr>
          <p:cNvPr id="6" name="Text 3"/>
          <p:cNvSpPr/>
          <p:nvPr/>
        </p:nvSpPr>
        <p:spPr>
          <a:xfrm>
            <a:off x="2037993" y="5019437"/>
            <a:ext cx="3295888" cy="694373"/>
          </a:xfrm>
          <a:prstGeom prst="rect">
            <a:avLst/>
          </a:prstGeom>
          <a:noFill/>
          <a:ln/>
        </p:spPr>
        <p:txBody>
          <a:bodyPr wrap="square" rtlCol="0" anchor="t"/>
          <a:lstStyle/>
          <a:p>
            <a:pPr algn="l"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Education for Sustainability</a:t>
            </a:r>
            <a:endParaRPr lang="en-US" sz="2187" dirty="0"/>
          </a:p>
        </p:txBody>
      </p:sp>
      <p:sp>
        <p:nvSpPr>
          <p:cNvPr id="7" name="Text 4"/>
          <p:cNvSpPr/>
          <p:nvPr/>
        </p:nvSpPr>
        <p:spPr>
          <a:xfrm>
            <a:off x="2037993" y="5935980"/>
            <a:ext cx="3295888" cy="1421606"/>
          </a:xfrm>
          <a:prstGeom prst="rect">
            <a:avLst/>
          </a:prstGeom>
          <a:noFill/>
          <a:ln/>
        </p:spPr>
        <p:txBody>
          <a:bodyPr wrap="square" rtlCol="0" anchor="t"/>
          <a:lstStyle/>
          <a:p>
            <a:pPr algn="l" indent="0" marL="0">
              <a:lnSpc>
                <a:spcPts val="2799"/>
              </a:lnSpc>
              <a:buNone/>
            </a:pPr>
            <a:r>
              <a:rPr lang="en-US" sz="1750" dirty="0">
                <a:solidFill>
                  <a:srgbClr val="D6E5EF"/>
                </a:solidFill>
                <a:latin typeface="Roboto" pitchFamily="34" charset="0"/>
                <a:ea typeface="Roboto" pitchFamily="34" charset="-122"/>
                <a:cs typeface="Roboto" pitchFamily="34" charset="-120"/>
              </a:rPr>
              <a:t>Prioritizing education for sustainability equips children with the knowledge and skills needed to address climate change.</a:t>
            </a:r>
            <a:endParaRPr lang="en-US" sz="1750" dirty="0"/>
          </a:p>
        </p:txBody>
      </p:sp>
      <p:pic>
        <p:nvPicPr>
          <p:cNvPr id="8" name="Image 1" descr="preencoded.png">    </p:cNvPr>
          <p:cNvPicPr>
            <a:picLocks noChangeAspect="1"/>
          </p:cNvPicPr>
          <p:nvPr/>
        </p:nvPicPr>
        <p:blipFill>
          <a:blip r:embed="rId2"/>
          <a:stretch>
            <a:fillRect/>
          </a:stretch>
        </p:blipFill>
        <p:spPr>
          <a:xfrm>
            <a:off x="5667137" y="2704862"/>
            <a:ext cx="3296007" cy="2037040"/>
          </a:xfrm>
          <a:prstGeom prst="rect">
            <a:avLst/>
          </a:prstGeom>
        </p:spPr>
      </p:pic>
      <p:sp>
        <p:nvSpPr>
          <p:cNvPr id="9" name="Text 5"/>
          <p:cNvSpPr/>
          <p:nvPr/>
        </p:nvSpPr>
        <p:spPr>
          <a:xfrm>
            <a:off x="5667137" y="5019556"/>
            <a:ext cx="3296007" cy="694373"/>
          </a:xfrm>
          <a:prstGeom prst="rect">
            <a:avLst/>
          </a:prstGeom>
          <a:noFill/>
          <a:ln/>
        </p:spPr>
        <p:txBody>
          <a:bodyPr wrap="square" rtlCol="0" anchor="t"/>
          <a:lstStyle/>
          <a:p>
            <a:pPr algn="l"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Environmental Stewardship</a:t>
            </a:r>
            <a:endParaRPr lang="en-US" sz="2187" dirty="0"/>
          </a:p>
        </p:txBody>
      </p:sp>
      <p:sp>
        <p:nvSpPr>
          <p:cNvPr id="10" name="Text 6"/>
          <p:cNvSpPr/>
          <p:nvPr/>
        </p:nvSpPr>
        <p:spPr>
          <a:xfrm>
            <a:off x="5667137" y="5936099"/>
            <a:ext cx="3296007" cy="1421606"/>
          </a:xfrm>
          <a:prstGeom prst="rect">
            <a:avLst/>
          </a:prstGeom>
          <a:noFill/>
          <a:ln/>
        </p:spPr>
        <p:txBody>
          <a:bodyPr wrap="square" rtlCol="0" anchor="t"/>
          <a:lstStyle/>
          <a:p>
            <a:pPr algn="l" indent="0" marL="0">
              <a:lnSpc>
                <a:spcPts val="2799"/>
              </a:lnSpc>
              <a:buNone/>
            </a:pPr>
            <a:r>
              <a:rPr lang="en-US" sz="1750" dirty="0">
                <a:solidFill>
                  <a:srgbClr val="D6E5EF"/>
                </a:solidFill>
                <a:latin typeface="Roboto" pitchFamily="34" charset="0"/>
                <a:ea typeface="Roboto" pitchFamily="34" charset="-122"/>
                <a:cs typeface="Roboto" pitchFamily="34" charset="-120"/>
              </a:rPr>
              <a:t>Encouraging children to engage in environmental stewardship activities fosters a sense of responsibility towards the planet.</a:t>
            </a:r>
            <a:endParaRPr lang="en-US" sz="1750" dirty="0"/>
          </a:p>
        </p:txBody>
      </p:sp>
      <p:pic>
        <p:nvPicPr>
          <p:cNvPr id="11" name="Image 2" descr="preencoded.png">    </p:cNvPr>
          <p:cNvPicPr>
            <a:picLocks noChangeAspect="1"/>
          </p:cNvPicPr>
          <p:nvPr/>
        </p:nvPicPr>
        <p:blipFill>
          <a:blip r:embed="rId3"/>
          <a:stretch>
            <a:fillRect/>
          </a:stretch>
        </p:blipFill>
        <p:spPr>
          <a:xfrm>
            <a:off x="9296400" y="2704862"/>
            <a:ext cx="3296007" cy="2037040"/>
          </a:xfrm>
          <a:prstGeom prst="rect">
            <a:avLst/>
          </a:prstGeom>
        </p:spPr>
      </p:pic>
      <p:sp>
        <p:nvSpPr>
          <p:cNvPr id="12" name="Text 7"/>
          <p:cNvSpPr/>
          <p:nvPr/>
        </p:nvSpPr>
        <p:spPr>
          <a:xfrm>
            <a:off x="9296400" y="5019556"/>
            <a:ext cx="2240280" cy="347186"/>
          </a:xfrm>
          <a:prstGeom prst="rect">
            <a:avLst/>
          </a:prstGeom>
          <a:noFill/>
          <a:ln/>
        </p:spPr>
        <p:txBody>
          <a:bodyPr wrap="none" rtlCol="0" anchor="t"/>
          <a:lstStyle/>
          <a:p>
            <a:pPr algn="l" indent="0" marL="0">
              <a:lnSpc>
                <a:spcPts val="2734"/>
              </a:lnSpc>
              <a:buNone/>
            </a:pPr>
            <a:r>
              <a:rPr lang="en-US" sz="2187" dirty="0">
                <a:solidFill>
                  <a:srgbClr val="60A9FF"/>
                </a:solidFill>
                <a:latin typeface="Roboto Slab" pitchFamily="34" charset="0"/>
                <a:ea typeface="Roboto Slab" pitchFamily="34" charset="-122"/>
                <a:cs typeface="Roboto Slab" pitchFamily="34" charset="-120"/>
              </a:rPr>
              <a:t>Collective Action</a:t>
            </a:r>
            <a:endParaRPr lang="en-US" sz="2187" dirty="0"/>
          </a:p>
        </p:txBody>
      </p:sp>
      <p:sp>
        <p:nvSpPr>
          <p:cNvPr id="13" name="Text 8"/>
          <p:cNvSpPr/>
          <p:nvPr/>
        </p:nvSpPr>
        <p:spPr>
          <a:xfrm>
            <a:off x="9296400" y="5588913"/>
            <a:ext cx="3296007" cy="1421606"/>
          </a:xfrm>
          <a:prstGeom prst="rect">
            <a:avLst/>
          </a:prstGeom>
          <a:noFill/>
          <a:ln/>
        </p:spPr>
        <p:txBody>
          <a:bodyPr wrap="square" rtlCol="0" anchor="t"/>
          <a:lstStyle/>
          <a:p>
            <a:pPr algn="l" indent="0" marL="0">
              <a:lnSpc>
                <a:spcPts val="2799"/>
              </a:lnSpc>
              <a:buNone/>
            </a:pPr>
            <a:r>
              <a:rPr lang="en-US" sz="1750" dirty="0">
                <a:solidFill>
                  <a:srgbClr val="D6E5EF"/>
                </a:solidFill>
                <a:latin typeface="Roboto" pitchFamily="34" charset="0"/>
                <a:ea typeface="Roboto" pitchFamily="34" charset="-122"/>
                <a:cs typeface="Roboto" pitchFamily="34" charset="-120"/>
              </a:rPr>
              <a:t>Promoting collective action empowers children to advocate for a sustainable future and hold leaders accountable.</a:t>
            </a:r>
            <a:endParaRPr lang="en-US" sz="1750" dirty="0"/>
          </a:p>
        </p:txBody>
      </p:sp>
      <p:pic>
        <p:nvPicPr>
          <p:cNvPr id="14" name="Image 3" descr="preencoded.png">
            <a:hlinkClick r:id="rId5" tooltip=""/>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71B21"/>
          </a:solidFill>
          <a:ln/>
        </p:spPr>
      </p:sp>
      <p:sp>
        <p:nvSpPr>
          <p:cNvPr id="3" name="Shape 1"/>
          <p:cNvSpPr/>
          <p:nvPr/>
        </p:nvSpPr>
        <p:spPr>
          <a:xfrm>
            <a:off x="0" y="0"/>
            <a:ext cx="14630400" cy="8229600"/>
          </a:xfrm>
          <a:prstGeom prst="rect">
            <a:avLst/>
          </a:prstGeom>
          <a:solidFill>
            <a:srgbClr val="202733"/>
          </a:solidFill>
          <a:ln/>
        </p:spPr>
      </p:sp>
      <p:sp>
        <p:nvSpPr>
          <p:cNvPr id="4" name="Text 2"/>
          <p:cNvSpPr/>
          <p:nvPr/>
        </p:nvSpPr>
        <p:spPr>
          <a:xfrm>
            <a:off x="2037993" y="2665095"/>
            <a:ext cx="10554414" cy="1388745"/>
          </a:xfrm>
          <a:prstGeom prst="rect">
            <a:avLst/>
          </a:prstGeom>
          <a:noFill/>
          <a:ln/>
        </p:spPr>
        <p:txBody>
          <a:bodyPr wrap="square" rtlCol="0" anchor="t"/>
          <a:lstStyle/>
          <a:p>
            <a:pPr indent="0" marL="0">
              <a:lnSpc>
                <a:spcPts val="5468"/>
              </a:lnSpc>
              <a:buNone/>
            </a:pPr>
            <a:r>
              <a:rPr lang="en-US" sz="4374" dirty="0">
                <a:solidFill>
                  <a:srgbClr val="60A9FF"/>
                </a:solidFill>
                <a:latin typeface="Roboto Slab" pitchFamily="34" charset="0"/>
                <a:ea typeface="Roboto Slab" pitchFamily="34" charset="-122"/>
                <a:cs typeface="Roboto Slab" pitchFamily="34" charset="-120"/>
              </a:rPr>
              <a:t>Conclusion: Protecting the Most Vulnerable</a:t>
            </a:r>
            <a:endParaRPr lang="en-US" sz="4374" dirty="0"/>
          </a:p>
        </p:txBody>
      </p:sp>
      <p:sp>
        <p:nvSpPr>
          <p:cNvPr id="5" name="Text 3"/>
          <p:cNvSpPr/>
          <p:nvPr/>
        </p:nvSpPr>
        <p:spPr>
          <a:xfrm>
            <a:off x="2037993" y="4498181"/>
            <a:ext cx="10554414" cy="1066205"/>
          </a:xfrm>
          <a:prstGeom prst="rect">
            <a:avLst/>
          </a:prstGeom>
          <a:noFill/>
          <a:ln/>
        </p:spPr>
        <p:txBody>
          <a:bodyPr wrap="square" rtlCol="0" anchor="t"/>
          <a:lstStyle/>
          <a:p>
            <a:pPr indent="0" marL="0">
              <a:lnSpc>
                <a:spcPts val="2799"/>
              </a:lnSpc>
              <a:buNone/>
            </a:pPr>
            <a:r>
              <a:rPr lang="en-US" sz="1750" dirty="0">
                <a:solidFill>
                  <a:srgbClr val="D6E5EF"/>
                </a:solidFill>
                <a:latin typeface="Roboto" pitchFamily="34" charset="0"/>
                <a:ea typeface="Roboto" pitchFamily="34" charset="-122"/>
                <a:cs typeface="Roboto" pitchFamily="34" charset="-120"/>
              </a:rPr>
              <a:t>Climate change poses significant threats to children's health, education, and well-being. It is essential that we prioritize their protection through education, policy changes, and sustainable practices. Together, we can build a resilient and sustainable future for all.</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2023-11-13T15:40:11Z</dcterms:created>
  <dcterms:modified xsi:type="dcterms:W3CDTF">2023-11-13T15:40:11Z</dcterms:modified>
</cp:coreProperties>
</file>